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8" r:id="rId3"/>
    <p:sldId id="275" r:id="rId4"/>
    <p:sldId id="260" r:id="rId5"/>
    <p:sldId id="259" r:id="rId6"/>
    <p:sldId id="276" r:id="rId7"/>
    <p:sldId id="261" r:id="rId8"/>
    <p:sldId id="264" r:id="rId9"/>
    <p:sldId id="285" r:id="rId10"/>
    <p:sldId id="281" r:id="rId11"/>
    <p:sldId id="282" r:id="rId12"/>
    <p:sldId id="283" r:id="rId13"/>
    <p:sldId id="284" r:id="rId14"/>
    <p:sldId id="280" r:id="rId15"/>
    <p:sldId id="278" r:id="rId16"/>
    <p:sldId id="279" r:id="rId17"/>
    <p:sldId id="266" r:id="rId18"/>
    <p:sldId id="272" r:id="rId19"/>
    <p:sldId id="273" r:id="rId20"/>
    <p:sldId id="286" r:id="rId21"/>
    <p:sldId id="274" r:id="rId22"/>
    <p:sldId id="267"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4" d="100"/>
          <a:sy n="114" d="100"/>
        </p:scale>
        <p:origin x="-31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202C860-CB70-41E3-814B-84844C2D5D64}" type="datetimeFigureOut">
              <a:rPr lang="en-US" smtClean="0"/>
              <a:pPr/>
              <a:t>8/3/2020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41BCDCA-F8C9-4DFD-AC6A-2A72E18006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202C860-CB70-41E3-814B-84844C2D5D64}" type="datetimeFigureOut">
              <a:rPr lang="en-US" smtClean="0"/>
              <a:pPr/>
              <a:t>8/3/2020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41BCDCA-F8C9-4DFD-AC6A-2A72E18006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202C860-CB70-41E3-814B-84844C2D5D64}" type="datetimeFigureOut">
              <a:rPr lang="en-US" smtClean="0"/>
              <a:pPr/>
              <a:t>8/3/2020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41BCDCA-F8C9-4DFD-AC6A-2A72E18006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202C860-CB70-41E3-814B-84844C2D5D64}" type="datetimeFigureOut">
              <a:rPr lang="en-US" smtClean="0"/>
              <a:pPr/>
              <a:t>8/3/2020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41BCDCA-F8C9-4DFD-AC6A-2A72E180063D}"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202C860-CB70-41E3-814B-84844C2D5D64}" type="datetimeFigureOut">
              <a:rPr lang="en-US" smtClean="0"/>
              <a:pPr/>
              <a:t>8/3/2020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41BCDCA-F8C9-4DFD-AC6A-2A72E180063D}"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202C860-CB70-41E3-814B-84844C2D5D64}" type="datetimeFigureOut">
              <a:rPr lang="en-US" smtClean="0"/>
              <a:pPr/>
              <a:t>8/3/2020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41BCDCA-F8C9-4DFD-AC6A-2A72E180063D}"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202C860-CB70-41E3-814B-84844C2D5D64}" type="datetimeFigureOut">
              <a:rPr lang="en-US" smtClean="0"/>
              <a:pPr/>
              <a:t>8/3/2020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41BCDCA-F8C9-4DFD-AC6A-2A72E180063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202C860-CB70-41E3-814B-84844C2D5D64}" type="datetimeFigureOut">
              <a:rPr lang="en-US" smtClean="0"/>
              <a:pPr/>
              <a:t>8/3/2020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41BCDCA-F8C9-4DFD-AC6A-2A72E180063D}"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202C860-CB70-41E3-814B-84844C2D5D64}" type="datetimeFigureOut">
              <a:rPr lang="en-US" smtClean="0"/>
              <a:pPr/>
              <a:t>8/3/2020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41BCDCA-F8C9-4DFD-AC6A-2A72E18006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202C860-CB70-41E3-814B-84844C2D5D64}" type="datetimeFigureOut">
              <a:rPr lang="en-US" smtClean="0"/>
              <a:pPr/>
              <a:t>8/3/2020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41BCDCA-F8C9-4DFD-AC6A-2A72E180063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202C860-CB70-41E3-814B-84844C2D5D64}" type="datetimeFigureOut">
              <a:rPr lang="en-US" smtClean="0"/>
              <a:pPr/>
              <a:t>8/3/2020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41BCDCA-F8C9-4DFD-AC6A-2A72E180063D}"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202C860-CB70-41E3-814B-84844C2D5D64}" type="datetimeFigureOut">
              <a:rPr lang="en-US" smtClean="0"/>
              <a:pPr/>
              <a:t>8/3/2020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41BCDCA-F8C9-4DFD-AC6A-2A72E180063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pubmed.ncbi.nlm.nih.gov/29891771/"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Could Vitamin D Prevent </a:t>
            </a:r>
            <a:br>
              <a:rPr lang="en-US" dirty="0" smtClean="0"/>
            </a:br>
            <a:r>
              <a:rPr lang="en-US" dirty="0" smtClean="0"/>
              <a:t>COVID-19?</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solidFill>
                  <a:schemeClr val="tx1"/>
                </a:solidFill>
              </a:rPr>
              <a:t>William B. Grant, Ph.D.</a:t>
            </a:r>
          </a:p>
          <a:p>
            <a:r>
              <a:rPr lang="en-US" dirty="0" smtClean="0">
                <a:solidFill>
                  <a:schemeClr val="tx1"/>
                </a:solidFill>
              </a:rPr>
              <a:t>Sunlight, Nutrition and Health Research Center</a:t>
            </a:r>
          </a:p>
          <a:p>
            <a:r>
              <a:rPr lang="en-US" dirty="0" smtClean="0">
                <a:solidFill>
                  <a:schemeClr val="tx1"/>
                </a:solidFill>
              </a:rPr>
              <a:t>San Francisco</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A recent retrospective analysis at the University of Chicago of over 4000 </a:t>
            </a:r>
            <a:r>
              <a:rPr lang="en-US" dirty="0" smtClean="0"/>
              <a:t>patients </a:t>
            </a:r>
            <a:r>
              <a:rPr lang="en-US" dirty="0" smtClean="0"/>
              <a:t>was designed to examine whether vitamin D deficiency and treatment were associated with testing positive for COVID-19. They found that vitamin D deficiency that was not sufficiently treated was associated with an increased risk for COVID-19 infection. </a:t>
            </a:r>
            <a:endParaRPr lang="en-US" dirty="0" smtClean="0"/>
          </a:p>
          <a:p>
            <a:r>
              <a:rPr lang="en-US" dirty="0" smtClean="0"/>
              <a:t>Meltzer, D.O., et al., </a:t>
            </a:r>
            <a:r>
              <a:rPr lang="en-US" i="1" dirty="0" smtClean="0"/>
              <a:t>Association of Vitamin D Deficiency and Treatment with COVID-19 Incidence.</a:t>
            </a:r>
            <a:r>
              <a:rPr lang="en-US" dirty="0" smtClean="0"/>
              <a:t> </a:t>
            </a:r>
            <a:r>
              <a:rPr lang="en-US" dirty="0" err="1" smtClean="0"/>
              <a:t>MedRxiv</a:t>
            </a:r>
            <a:r>
              <a:rPr lang="en-US" dirty="0" smtClean="0"/>
              <a:t>, 2020</a:t>
            </a:r>
            <a:r>
              <a:rPr lang="en-US" dirty="0" smtClean="0"/>
              <a:t>.</a:t>
            </a:r>
          </a:p>
          <a:p>
            <a:r>
              <a:rPr lang="en-US" dirty="0" smtClean="0"/>
              <a:t>https://www.medrxiv.org/content/10.1101/2020.05.08.20095893v1</a:t>
            </a:r>
          </a:p>
          <a:p>
            <a:endParaRPr lang="en-US" dirty="0"/>
          </a:p>
        </p:txBody>
      </p:sp>
      <p:sp>
        <p:nvSpPr>
          <p:cNvPr id="3" name="Title 2"/>
          <p:cNvSpPr>
            <a:spLocks noGrp="1"/>
          </p:cNvSpPr>
          <p:nvPr>
            <p:ph type="title"/>
          </p:nvPr>
        </p:nvSpPr>
        <p:spPr/>
        <p:txBody>
          <a:bodyPr/>
          <a:lstStyle/>
          <a:p>
            <a:r>
              <a:rPr lang="en-US" dirty="0" smtClean="0"/>
              <a:t>COVID-19, Chicago</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Similarly, a recent retrospective analysis Switzerland of 107 </a:t>
            </a:r>
            <a:r>
              <a:rPr lang="en-US" dirty="0" smtClean="0"/>
              <a:t>patients </a:t>
            </a:r>
            <a:r>
              <a:rPr lang="en-US" dirty="0" smtClean="0"/>
              <a:t>found that vitamin D concentrations were significantly lower in patients with positive PCR (polymerase chain reaction) tests for SARS-CoV-2 (11 </a:t>
            </a:r>
            <a:r>
              <a:rPr lang="en-US" dirty="0" err="1" smtClean="0"/>
              <a:t>ng</a:t>
            </a:r>
            <a:r>
              <a:rPr lang="en-US" dirty="0" smtClean="0"/>
              <a:t>/ml) compared with negative patients (25 </a:t>
            </a:r>
            <a:r>
              <a:rPr lang="en-US" dirty="0" err="1" smtClean="0"/>
              <a:t>ng</a:t>
            </a:r>
            <a:r>
              <a:rPr lang="en-US" dirty="0" smtClean="0"/>
              <a:t>/ml). The researchers concluded that vitamin D</a:t>
            </a:r>
            <a:r>
              <a:rPr lang="en-US" baseline="-25000" dirty="0" smtClean="0"/>
              <a:t>3</a:t>
            </a:r>
            <a:r>
              <a:rPr lang="en-US" dirty="0" smtClean="0"/>
              <a:t> supplementation would be useful in the treatment of COVID-19 infection, in preventing a more severe disease and/or in reducing the presence of the virus in the lung and making the patients less infectious</a:t>
            </a:r>
            <a:r>
              <a:rPr lang="en-US" dirty="0" smtClean="0"/>
              <a:t>.</a:t>
            </a:r>
          </a:p>
          <a:p>
            <a:r>
              <a:rPr lang="en-US" dirty="0" err="1" smtClean="0"/>
              <a:t>D'Avolio</a:t>
            </a:r>
            <a:r>
              <a:rPr lang="en-US" dirty="0" smtClean="0"/>
              <a:t>, A., et al., </a:t>
            </a:r>
            <a:r>
              <a:rPr lang="en-US" i="1" dirty="0" smtClean="0"/>
              <a:t>25-Hydroxyvitamin D Concentrations Are Lower in Patients with Positive PCR for SARS-CoV-2.</a:t>
            </a:r>
            <a:r>
              <a:rPr lang="en-US" dirty="0" smtClean="0"/>
              <a:t> Nutrients, 2020. </a:t>
            </a:r>
            <a:r>
              <a:rPr lang="en-US" b="1" dirty="0" smtClean="0"/>
              <a:t>12</a:t>
            </a:r>
            <a:r>
              <a:rPr lang="en-US" dirty="0" smtClean="0"/>
              <a:t>(5</a:t>
            </a:r>
            <a:r>
              <a:rPr lang="en-US" dirty="0" smtClean="0"/>
              <a:t>).</a:t>
            </a:r>
          </a:p>
          <a:p>
            <a:r>
              <a:rPr lang="en-US" dirty="0" smtClean="0"/>
              <a:t>https://www.mdpi.com/2072-6643/12/5/1359/htm</a:t>
            </a:r>
          </a:p>
          <a:p>
            <a:endParaRPr lang="en-US" dirty="0"/>
          </a:p>
        </p:txBody>
      </p:sp>
      <p:sp>
        <p:nvSpPr>
          <p:cNvPr id="3" name="Title 2"/>
          <p:cNvSpPr>
            <a:spLocks noGrp="1"/>
          </p:cNvSpPr>
          <p:nvPr>
            <p:ph type="title"/>
          </p:nvPr>
        </p:nvSpPr>
        <p:spPr/>
        <p:txBody>
          <a:bodyPr/>
          <a:lstStyle/>
          <a:p>
            <a:r>
              <a:rPr lang="en-US" dirty="0" smtClean="0"/>
              <a:t>COVID-19, Switzerland</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An observational study from Israel included 14,000 members of the </a:t>
            </a:r>
            <a:r>
              <a:rPr lang="en-US" dirty="0" err="1" smtClean="0"/>
              <a:t>Leunuit</a:t>
            </a:r>
            <a:r>
              <a:rPr lang="en-US" dirty="0" smtClean="0"/>
              <a:t> Health Services who were tested for COVID-19 infection between February 1 and April 30, 2020 and who had at least one previous blood test for 25(OHD </a:t>
            </a:r>
            <a:r>
              <a:rPr lang="en-US" dirty="0" smtClean="0"/>
              <a:t>level. </a:t>
            </a:r>
            <a:r>
              <a:rPr lang="en-US" dirty="0" smtClean="0"/>
              <a:t>The adjusted odds ratio for COVID-19 infection for 25(OH)D &lt;30 </a:t>
            </a:r>
            <a:r>
              <a:rPr lang="en-US" dirty="0" err="1" smtClean="0"/>
              <a:t>ng</a:t>
            </a:r>
            <a:r>
              <a:rPr lang="en-US" dirty="0" smtClean="0"/>
              <a:t>/ml vs. &gt;30 </a:t>
            </a:r>
            <a:r>
              <a:rPr lang="en-US" dirty="0" err="1" smtClean="0"/>
              <a:t>ng</a:t>
            </a:r>
            <a:r>
              <a:rPr lang="en-US" dirty="0" smtClean="0"/>
              <a:t>/ml was 1.50 (95%CI, 1.13 to 1.98) while the crude odds ratio for hospitalization for 25(OH)D &lt;30 </a:t>
            </a:r>
            <a:r>
              <a:rPr lang="en-US" dirty="0" err="1" smtClean="0"/>
              <a:t>ng</a:t>
            </a:r>
            <a:r>
              <a:rPr lang="en-US" dirty="0" smtClean="0"/>
              <a:t>/ml vs. &gt;30 </a:t>
            </a:r>
            <a:r>
              <a:rPr lang="en-US" dirty="0" err="1" smtClean="0"/>
              <a:t>ng</a:t>
            </a:r>
            <a:r>
              <a:rPr lang="en-US" dirty="0" smtClean="0"/>
              <a:t>/ml was 2.09 (1.01 to 4.31), P = 0.02, which, after adjusted for multiple clinical conditions became 1.95 (0.99 to 4.78), P = 0.056. Age over 50 years had the highest odds ratio for hospitalization, [adjusted OR = 2.71 (1.55 to 4.78</a:t>
            </a:r>
            <a:r>
              <a:rPr lang="en-US" dirty="0" smtClean="0"/>
              <a:t>)].</a:t>
            </a:r>
          </a:p>
          <a:p>
            <a:r>
              <a:rPr lang="en-US" dirty="0" err="1" smtClean="0"/>
              <a:t>Merzon</a:t>
            </a:r>
            <a:r>
              <a:rPr lang="en-US" dirty="0" smtClean="0"/>
              <a:t>, E., et al., </a:t>
            </a:r>
            <a:r>
              <a:rPr lang="en-US" i="1" dirty="0" smtClean="0"/>
              <a:t>Low plasma 25(OH) vitamin D3 level is associated with increased risk of COVID-19 infection: an Israeli population-based study.</a:t>
            </a:r>
            <a:r>
              <a:rPr lang="en-US" dirty="0" smtClean="0"/>
              <a:t> </a:t>
            </a:r>
            <a:r>
              <a:rPr lang="en-US" dirty="0" smtClean="0"/>
              <a:t>FEBS Journal, </a:t>
            </a:r>
            <a:r>
              <a:rPr lang="en-US" dirty="0" smtClean="0"/>
              <a:t>2020</a:t>
            </a:r>
            <a:r>
              <a:rPr lang="en-US" dirty="0" smtClean="0"/>
              <a:t>.</a:t>
            </a:r>
          </a:p>
          <a:p>
            <a:r>
              <a:rPr lang="en-US" sz="2100" dirty="0" smtClean="0"/>
              <a:t>https://febs.onlinelibrary.wiley.com/doi/abs/10.1111/febs.15495</a:t>
            </a:r>
          </a:p>
          <a:p>
            <a:endParaRPr lang="en-US" dirty="0"/>
          </a:p>
        </p:txBody>
      </p:sp>
      <p:sp>
        <p:nvSpPr>
          <p:cNvPr id="3" name="Title 2"/>
          <p:cNvSpPr>
            <a:spLocks noGrp="1"/>
          </p:cNvSpPr>
          <p:nvPr>
            <p:ph type="title"/>
          </p:nvPr>
        </p:nvSpPr>
        <p:spPr/>
        <p:txBody>
          <a:bodyPr/>
          <a:lstStyle/>
          <a:p>
            <a:r>
              <a:rPr lang="en-US" dirty="0" smtClean="0"/>
              <a:t>COVID-19, Israel</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smtClean="0"/>
              <a:t>“The rate of vitamin D deficiency (25(OH)D&lt;20 </a:t>
            </a:r>
            <a:r>
              <a:rPr lang="en-US" dirty="0" err="1" smtClean="0"/>
              <a:t>ng</a:t>
            </a:r>
            <a:r>
              <a:rPr lang="en-US" dirty="0" smtClean="0"/>
              <a:t>/</a:t>
            </a:r>
            <a:r>
              <a:rPr lang="en-US" dirty="0" err="1" smtClean="0"/>
              <a:t>mL</a:t>
            </a:r>
            <a:r>
              <a:rPr lang="en-US" dirty="0" smtClean="0"/>
              <a:t>) in West Flanders varies with age, sex and season but is overall very high (39.9%) based on analysis of 16274 control samples. We measured 25(OH)D levels in 186 COVID-19 patients (109 males (median age 68 years, IQR 53-79) and 77 females (median age 71 years, IQR 65-74)) and 2717 age/season-matched controls (999 males (median age 69 years, IQR 53-81) and 1718 females (median age 68 years, IQR 43-83)). COVID-19 patients showed lower median 25(OH)D (18.6 </a:t>
            </a:r>
            <a:r>
              <a:rPr lang="en-US" dirty="0" err="1" smtClean="0"/>
              <a:t>ng</a:t>
            </a:r>
            <a:r>
              <a:rPr lang="en-US" dirty="0" smtClean="0"/>
              <a:t>/</a:t>
            </a:r>
            <a:r>
              <a:rPr lang="en-US" dirty="0" err="1" smtClean="0"/>
              <a:t>mL</a:t>
            </a:r>
            <a:r>
              <a:rPr lang="en-US" dirty="0" smtClean="0"/>
              <a:t>, IQR 12.6-25.3, versus 21.5 </a:t>
            </a:r>
            <a:r>
              <a:rPr lang="en-US" dirty="0" err="1" smtClean="0"/>
              <a:t>ng</a:t>
            </a:r>
            <a:r>
              <a:rPr lang="en-US" dirty="0" smtClean="0"/>
              <a:t>/</a:t>
            </a:r>
            <a:r>
              <a:rPr lang="en-US" dirty="0" err="1" smtClean="0"/>
              <a:t>mL</a:t>
            </a:r>
            <a:r>
              <a:rPr lang="en-US" dirty="0" smtClean="0"/>
              <a:t>, IQR 13.9-30.8; P=0.0016) and higher vitamin D deficiency rates (58.6% versus 45.2%, P=0.0005). Surprisingly, this difference was restricted to male COVID-19 patients who had markedly higher deficiency rates than male controls (67.0% versus 49.2%, P=0.0006) that increased with advancing radiological stage and were not confounded vitamin D-impacted </a:t>
            </a:r>
            <a:r>
              <a:rPr lang="en-US" dirty="0" err="1" smtClean="0"/>
              <a:t>comorbidities</a:t>
            </a:r>
            <a:r>
              <a:rPr lang="en-US" dirty="0" smtClean="0"/>
              <a:t>.”</a:t>
            </a:r>
            <a:endParaRPr lang="en-US" b="1" dirty="0" smtClean="0"/>
          </a:p>
          <a:p>
            <a:r>
              <a:rPr lang="en-US" dirty="0" smtClean="0"/>
              <a:t>D De </a:t>
            </a:r>
            <a:r>
              <a:rPr lang="en-US" dirty="0" err="1" smtClean="0"/>
              <a:t>Smet</a:t>
            </a:r>
            <a:r>
              <a:rPr lang="en-US" dirty="0" smtClean="0"/>
              <a:t>, K De </a:t>
            </a:r>
            <a:r>
              <a:rPr lang="en-US" dirty="0" err="1" smtClean="0"/>
              <a:t>Smet</a:t>
            </a:r>
            <a:r>
              <a:rPr lang="en-US" dirty="0" smtClean="0"/>
              <a:t>, P </a:t>
            </a:r>
            <a:r>
              <a:rPr lang="en-US" dirty="0" err="1" smtClean="0"/>
              <a:t>Herroelen</a:t>
            </a:r>
            <a:r>
              <a:rPr lang="en-US" dirty="0" smtClean="0"/>
              <a:t>, S </a:t>
            </a:r>
            <a:r>
              <a:rPr lang="en-US" dirty="0" err="1" smtClean="0"/>
              <a:t>Gryspeerdt</a:t>
            </a:r>
            <a:r>
              <a:rPr lang="en-US" dirty="0" smtClean="0"/>
              <a:t> </a:t>
            </a:r>
            <a:r>
              <a:rPr lang="en-US" dirty="0" smtClean="0"/>
              <a:t>Vitamin </a:t>
            </a:r>
            <a:r>
              <a:rPr lang="en-US" dirty="0" smtClean="0"/>
              <a:t>D deficiency as risk factor for severe COVID-19: a convergence of two pandemics</a:t>
            </a:r>
          </a:p>
          <a:p>
            <a:r>
              <a:rPr lang="en-US" dirty="0" smtClean="0"/>
              <a:t>https</a:t>
            </a:r>
            <a:r>
              <a:rPr lang="en-US" dirty="0" smtClean="0"/>
              <a:t>://www.medrxiv.org/content/10.1101/2020.05.01.20079376v2</a:t>
            </a:r>
          </a:p>
          <a:p>
            <a:endParaRPr lang="en-US" dirty="0"/>
          </a:p>
        </p:txBody>
      </p:sp>
      <p:sp>
        <p:nvSpPr>
          <p:cNvPr id="3" name="Title 2"/>
          <p:cNvSpPr>
            <a:spLocks noGrp="1"/>
          </p:cNvSpPr>
          <p:nvPr>
            <p:ph type="title"/>
          </p:nvPr>
        </p:nvSpPr>
        <p:spPr/>
        <p:txBody>
          <a:bodyPr/>
          <a:lstStyle/>
          <a:p>
            <a:r>
              <a:rPr lang="en-US" dirty="0" smtClean="0"/>
              <a:t>COVID-19, Belgium</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Patients admitted to ITU were younger than those managed on medical wards (61 years ± 12 vs. 76 years ± 15, respectively, p&lt;0.001), with greater prevalence of hypertension, higher baseline respiratory rate, National Early Warning Score-2 and C-Reactive protein level. While mean serum 25(OH)D levels were comparable (p=0.3), only 19% of ITU patients had 25(OH)D levels greater than 50 nmol/L vs. 39.1% of non-ITU patients (p=0.02). However, there was no association with fatality, potentially due to small sample size and prompt diagnosis and treatment of VDD. (High dose </a:t>
            </a:r>
            <a:r>
              <a:rPr lang="en-US" dirty="0" smtClean="0"/>
              <a:t>vitamin </a:t>
            </a:r>
            <a:r>
              <a:rPr lang="en-US" dirty="0" smtClean="0"/>
              <a:t>D3 supplementation, varied by baseline 25(OH)D</a:t>
            </a:r>
            <a:r>
              <a:rPr lang="en-US" dirty="0" smtClean="0"/>
              <a:t>.)</a:t>
            </a:r>
            <a:endParaRPr lang="en-US" dirty="0" smtClean="0"/>
          </a:p>
          <a:p>
            <a:r>
              <a:rPr lang="en-US" dirty="0" err="1" smtClean="0"/>
              <a:t>Panagiotou</a:t>
            </a:r>
            <a:r>
              <a:rPr lang="en-US" dirty="0" smtClean="0"/>
              <a:t> </a:t>
            </a:r>
            <a:r>
              <a:rPr lang="en-US" dirty="0" smtClean="0"/>
              <a:t>et al. </a:t>
            </a:r>
            <a:r>
              <a:rPr lang="en-US" dirty="0" err="1" smtClean="0"/>
              <a:t>Clin</a:t>
            </a:r>
            <a:r>
              <a:rPr lang="en-US" dirty="0" smtClean="0"/>
              <a:t> </a:t>
            </a:r>
            <a:r>
              <a:rPr lang="en-US" dirty="0" err="1" smtClean="0"/>
              <a:t>Endocrinol</a:t>
            </a:r>
            <a:r>
              <a:rPr lang="en-US" dirty="0" smtClean="0"/>
              <a:t> (</a:t>
            </a:r>
            <a:r>
              <a:rPr lang="en-US" dirty="0" err="1" smtClean="0"/>
              <a:t>Oxf</a:t>
            </a:r>
            <a:r>
              <a:rPr lang="en-US" dirty="0" smtClean="0"/>
              <a:t>). 2020 July </a:t>
            </a:r>
            <a:r>
              <a:rPr lang="en-US" dirty="0" smtClean="0"/>
              <a:t>3</a:t>
            </a:r>
          </a:p>
          <a:p>
            <a:r>
              <a:rPr lang="en-US" sz="2300" dirty="0" smtClean="0"/>
              <a:t>https://www.ncbi.nlm.nih.gov/pmc/articles/pmid/32621392/</a:t>
            </a:r>
            <a:endParaRPr lang="en-US" sz="2300" dirty="0" smtClean="0"/>
          </a:p>
        </p:txBody>
      </p:sp>
      <p:sp>
        <p:nvSpPr>
          <p:cNvPr id="3" name="Title 2"/>
          <p:cNvSpPr>
            <a:spLocks noGrp="1"/>
          </p:cNvSpPr>
          <p:nvPr>
            <p:ph type="title"/>
          </p:nvPr>
        </p:nvSpPr>
        <p:spPr/>
        <p:txBody>
          <a:bodyPr>
            <a:normAutofit fontScale="90000"/>
          </a:bodyPr>
          <a:lstStyle/>
          <a:p>
            <a:r>
              <a:rPr lang="en-US" sz="3600" dirty="0" smtClean="0"/>
              <a:t>Low Serum 25[OH]D Levels in Patients </a:t>
            </a:r>
            <a:r>
              <a:rPr lang="en-US" sz="3600" dirty="0" err="1" smtClean="0"/>
              <a:t>Hospitalised</a:t>
            </a:r>
            <a:r>
              <a:rPr lang="en-US" sz="3600" dirty="0" smtClean="0"/>
              <a:t> With COVID-19</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criteria:</a:t>
            </a:r>
          </a:p>
          <a:p>
            <a:pPr lvl="1"/>
            <a:r>
              <a:rPr lang="en-US" dirty="0" smtClean="0"/>
              <a:t>Temporality	</a:t>
            </a:r>
          </a:p>
          <a:p>
            <a:pPr lvl="1"/>
            <a:r>
              <a:rPr lang="en-US" dirty="0" smtClean="0"/>
              <a:t>Strength of association</a:t>
            </a:r>
          </a:p>
          <a:p>
            <a:pPr lvl="1"/>
            <a:r>
              <a:rPr lang="en-US" dirty="0" smtClean="0"/>
              <a:t>Dose-response relationship</a:t>
            </a:r>
          </a:p>
          <a:p>
            <a:pPr lvl="1"/>
            <a:r>
              <a:rPr lang="en-US" dirty="0" smtClean="0"/>
              <a:t>Consistency of findings</a:t>
            </a:r>
          </a:p>
          <a:p>
            <a:pPr lvl="1"/>
            <a:r>
              <a:rPr lang="en-US" dirty="0" smtClean="0"/>
              <a:t>Plausibility (mechanisms)</a:t>
            </a:r>
          </a:p>
          <a:p>
            <a:pPr lvl="1"/>
            <a:r>
              <a:rPr lang="en-US" dirty="0" smtClean="0"/>
              <a:t>Alternate explanations</a:t>
            </a:r>
          </a:p>
          <a:p>
            <a:pPr lvl="1"/>
            <a:r>
              <a:rPr lang="en-US" dirty="0" smtClean="0"/>
              <a:t>Experiment (e.g., randomized controlled trials)</a:t>
            </a:r>
          </a:p>
          <a:p>
            <a:pPr lvl="1"/>
            <a:r>
              <a:rPr lang="en-US" dirty="0" smtClean="0"/>
              <a:t>Specificity</a:t>
            </a:r>
          </a:p>
          <a:p>
            <a:pPr lvl="1"/>
            <a:r>
              <a:rPr lang="en-US" dirty="0" smtClean="0"/>
              <a:t>Coherence with known facts</a:t>
            </a:r>
            <a:endParaRPr lang="en-US" dirty="0"/>
          </a:p>
        </p:txBody>
      </p:sp>
      <p:sp>
        <p:nvSpPr>
          <p:cNvPr id="3" name="Title 2"/>
          <p:cNvSpPr>
            <a:spLocks noGrp="1"/>
          </p:cNvSpPr>
          <p:nvPr>
            <p:ph type="title"/>
          </p:nvPr>
        </p:nvSpPr>
        <p:spPr/>
        <p:txBody>
          <a:bodyPr>
            <a:normAutofit fontScale="90000"/>
          </a:bodyPr>
          <a:lstStyle/>
          <a:p>
            <a:r>
              <a:rPr lang="en-US" dirty="0" smtClean="0"/>
              <a:t>Hill’s criteria for causality in a biological system</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Using Hill's methodology for exploring causality, we aimed to determine in early May 2020 whether evidence</a:t>
            </a:r>
            <a:br>
              <a:rPr lang="en-US" dirty="0" smtClean="0"/>
            </a:br>
            <a:r>
              <a:rPr lang="en-US" dirty="0" smtClean="0"/>
              <a:t>supports vitamin D as a biological determinant of COVID-19 outcomes. Vitamin D is a </a:t>
            </a:r>
            <a:r>
              <a:rPr lang="en-US" dirty="0" err="1" smtClean="0"/>
              <a:t>secosteroid</a:t>
            </a:r>
            <a:r>
              <a:rPr lang="en-US" dirty="0" smtClean="0"/>
              <a:t> hormone</a:t>
            </a:r>
            <a:br>
              <a:rPr lang="en-US" dirty="0" smtClean="0"/>
            </a:br>
            <a:r>
              <a:rPr lang="en-US" dirty="0" smtClean="0"/>
              <a:t>theoretically able to reduce COVID-19 risk through regulation of (</a:t>
            </a:r>
            <a:r>
              <a:rPr lang="en-US" dirty="0" err="1" smtClean="0"/>
              <a:t>i</a:t>
            </a:r>
            <a:r>
              <a:rPr lang="en-US" dirty="0" smtClean="0"/>
              <a:t>) the </a:t>
            </a:r>
            <a:r>
              <a:rPr lang="en-US" dirty="0" err="1" smtClean="0"/>
              <a:t>renin-angiotensin</a:t>
            </a:r>
            <a:r>
              <a:rPr lang="en-US" dirty="0" smtClean="0"/>
              <a:t> system, (ii) cellular</a:t>
            </a:r>
            <a:br>
              <a:rPr lang="en-US" dirty="0" smtClean="0"/>
            </a:br>
            <a:r>
              <a:rPr lang="en-US" dirty="0" smtClean="0"/>
              <a:t>innate and adaptive immunity, and (iii) physical barriers. Inverse associations were found between 25-hydroxyvitamin D concentrations and COVID-19 incidence and mortality. Randomized controlled trials testing vitamin</a:t>
            </a:r>
            <a:br>
              <a:rPr lang="en-US" dirty="0" smtClean="0"/>
            </a:br>
            <a:r>
              <a:rPr lang="en-US" dirty="0" smtClean="0"/>
              <a:t>D supplementation in the treatment of COVID-19 are in progress. Positive results in such studies would encourage the use of vitamin D supplements as an adjuvant treatment in COVID-19 </a:t>
            </a:r>
          </a:p>
          <a:p>
            <a:r>
              <a:rPr lang="en-US" sz="2300" dirty="0" err="1" smtClean="0"/>
              <a:t>Annweiler</a:t>
            </a:r>
            <a:r>
              <a:rPr lang="en-US" sz="2300" dirty="0" smtClean="0"/>
              <a:t>, Cao, Sabatier. Point of view: Should COVID-19 patients be supplemented with vitamin D? </a:t>
            </a:r>
            <a:r>
              <a:rPr lang="en-US" sz="2300" dirty="0" err="1" smtClean="0"/>
              <a:t>Maturitas</a:t>
            </a:r>
            <a:r>
              <a:rPr lang="en-US" sz="2300" dirty="0" smtClean="0"/>
              <a:t> 2020;140:24-26</a:t>
            </a:r>
            <a:r>
              <a:rPr lang="en-US" dirty="0" smtClean="0"/>
              <a:t/>
            </a:r>
            <a:br>
              <a:rPr lang="en-US" dirty="0" smtClean="0"/>
            </a:br>
            <a:endParaRPr lang="en-US" dirty="0"/>
          </a:p>
        </p:txBody>
      </p:sp>
      <p:sp>
        <p:nvSpPr>
          <p:cNvPr id="3" name="Title 2"/>
          <p:cNvSpPr>
            <a:spLocks noGrp="1"/>
          </p:cNvSpPr>
          <p:nvPr>
            <p:ph type="title"/>
          </p:nvPr>
        </p:nvSpPr>
        <p:spPr/>
        <p:txBody>
          <a:bodyPr>
            <a:normAutofit fontScale="90000"/>
          </a:bodyPr>
          <a:lstStyle/>
          <a:p>
            <a:r>
              <a:rPr lang="en-US" dirty="0" smtClean="0"/>
              <a:t>Hill’s criteria applied to vitamin D and COVID-19</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US" sz="4100" dirty="0"/>
              <a:t>Adequate vitamin D status seems to be protective against musculoskeletal disorders (muscle weakness, falls, fractures), infectious diseases, autoimmune diseases, cardiovascular disease, type 1 and type 2 diabetes mellitus, several types of cancer, </a:t>
            </a:r>
            <a:r>
              <a:rPr lang="en-US" sz="4100" dirty="0" err="1"/>
              <a:t>neurocognitive</a:t>
            </a:r>
            <a:r>
              <a:rPr lang="en-US" sz="4100" dirty="0"/>
              <a:t> dysfunction and mental illness, and other diseases, as well as infertility and adverse pregnancy and birth outcomes. Vitamin D deficiency/insufficiency is associated with all-cause mortality</a:t>
            </a:r>
            <a:r>
              <a:rPr lang="en-US" sz="4100" dirty="0" smtClean="0"/>
              <a:t>.</a:t>
            </a:r>
          </a:p>
          <a:p>
            <a:r>
              <a:rPr lang="en-US" dirty="0" err="1" smtClean="0"/>
              <a:t>Pludowski</a:t>
            </a:r>
            <a:r>
              <a:rPr lang="en-US" dirty="0" smtClean="0"/>
              <a:t>, Grant et al. </a:t>
            </a:r>
            <a:r>
              <a:rPr lang="en-US" dirty="0" err="1" smtClean="0"/>
              <a:t>Autoimmun</a:t>
            </a:r>
            <a:r>
              <a:rPr lang="en-US" dirty="0" smtClean="0"/>
              <a:t> Rev.</a:t>
            </a:r>
            <a:r>
              <a:rPr lang="en-US" dirty="0"/>
              <a:t> </a:t>
            </a:r>
            <a:r>
              <a:rPr lang="en-US" dirty="0" smtClean="0"/>
              <a:t>2013;12(10</a:t>
            </a:r>
            <a:r>
              <a:rPr lang="en-US" dirty="0"/>
              <a:t>):</a:t>
            </a:r>
            <a:r>
              <a:rPr lang="en-US" dirty="0" smtClean="0"/>
              <a:t>976-.</a:t>
            </a:r>
            <a:endParaRPr lang="en-US" dirty="0"/>
          </a:p>
          <a:p>
            <a:r>
              <a:rPr lang="en-US" dirty="0"/>
              <a:t> </a:t>
            </a:r>
            <a:r>
              <a:rPr lang="en-US" dirty="0" err="1"/>
              <a:t>doi</a:t>
            </a:r>
            <a:r>
              <a:rPr lang="en-US" dirty="0"/>
              <a:t>: 10.1016/j.autrev.2013.02.004</a:t>
            </a:r>
          </a:p>
        </p:txBody>
      </p:sp>
      <p:sp>
        <p:nvSpPr>
          <p:cNvPr id="2" name="Title 1"/>
          <p:cNvSpPr>
            <a:spLocks noGrp="1"/>
          </p:cNvSpPr>
          <p:nvPr>
            <p:ph type="title"/>
          </p:nvPr>
        </p:nvSpPr>
        <p:spPr/>
        <p:txBody>
          <a:bodyPr/>
          <a:lstStyle/>
          <a:p>
            <a:r>
              <a:rPr lang="en-US" dirty="0" smtClean="0"/>
              <a:t>Other benefits of vitamin D</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b="1" dirty="0" smtClean="0"/>
              <a:t>Most vitamin D clinical trials reported to date were based on guidelines for drugs. The basic assumptions: the trial is the only source of the agent; a linear dose-response relationship.</a:t>
            </a:r>
          </a:p>
          <a:p>
            <a:r>
              <a:rPr lang="en-US" b="1" dirty="0" smtClean="0"/>
              <a:t>Vitamin D trials should be based on 25(OH)D concentrations as proposed by Robert Heaney in 2014.</a:t>
            </a:r>
          </a:p>
          <a:p>
            <a:r>
              <a:rPr lang="en-US" sz="2000" dirty="0" smtClean="0"/>
              <a:t>Heaney RP. Guidelines</a:t>
            </a:r>
            <a:r>
              <a:rPr lang="en-US" sz="2000" dirty="0"/>
              <a:t> for optimizing design and analysis of clinical studies </a:t>
            </a:r>
            <a:r>
              <a:rPr lang="en-US" sz="2000" dirty="0" smtClean="0"/>
              <a:t>of</a:t>
            </a:r>
            <a:r>
              <a:rPr lang="en-US" sz="2000" dirty="0"/>
              <a:t> nutrient effects</a:t>
            </a:r>
            <a:r>
              <a:rPr lang="en-US" sz="2000" dirty="0" smtClean="0"/>
              <a:t>. </a:t>
            </a:r>
            <a:r>
              <a:rPr lang="en-US" sz="2000" dirty="0" err="1" smtClean="0"/>
              <a:t>Nutr</a:t>
            </a:r>
            <a:r>
              <a:rPr lang="en-US" sz="2000" dirty="0" smtClean="0"/>
              <a:t> </a:t>
            </a:r>
            <a:r>
              <a:rPr lang="en-US" sz="2000" dirty="0"/>
              <a:t>Rev. </a:t>
            </a:r>
            <a:r>
              <a:rPr lang="en-US" sz="2000" dirty="0" smtClean="0"/>
              <a:t>2014;72(1</a:t>
            </a:r>
            <a:r>
              <a:rPr lang="en-US" sz="2000" dirty="0"/>
              <a:t>):48-54</a:t>
            </a:r>
            <a:r>
              <a:rPr lang="en-US" sz="2000" dirty="0" smtClean="0"/>
              <a:t>.</a:t>
            </a:r>
          </a:p>
          <a:p>
            <a:r>
              <a:rPr lang="en-US" sz="2000" dirty="0" smtClean="0"/>
              <a:t>Grant WB, Boucher BJ, </a:t>
            </a:r>
            <a:r>
              <a:rPr lang="en-US" sz="2000" dirty="0" err="1" smtClean="0"/>
              <a:t>Bhattoa</a:t>
            </a:r>
            <a:r>
              <a:rPr lang="en-US" sz="2000" dirty="0" smtClean="0"/>
              <a:t>, Lahore HJ. Why vitamin D clinical trials should be based on 25-hydroxyvitamin D concentrations. J Steroid </a:t>
            </a:r>
            <a:r>
              <a:rPr lang="en-US" sz="2000" dirty="0" err="1" smtClean="0"/>
              <a:t>Biochem</a:t>
            </a:r>
            <a:r>
              <a:rPr lang="en-US" sz="2000" dirty="0" smtClean="0"/>
              <a:t> Mol Biol. 2018;177:266-9. </a:t>
            </a:r>
            <a:endParaRPr lang="en-US" sz="2000" dirty="0"/>
          </a:p>
          <a:p>
            <a:endParaRPr lang="en-US" dirty="0"/>
          </a:p>
        </p:txBody>
      </p:sp>
      <p:sp>
        <p:nvSpPr>
          <p:cNvPr id="2" name="Title 1"/>
          <p:cNvSpPr>
            <a:spLocks noGrp="1"/>
          </p:cNvSpPr>
          <p:nvPr>
            <p:ph type="title"/>
          </p:nvPr>
        </p:nvSpPr>
        <p:spPr/>
        <p:txBody>
          <a:bodyPr/>
          <a:lstStyle/>
          <a:p>
            <a:r>
              <a:rPr lang="en-US" dirty="0" smtClean="0"/>
              <a:t>Vitamin D clinical trials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The Harvard </a:t>
            </a:r>
            <a:r>
              <a:rPr lang="en-US" dirty="0" err="1" smtClean="0"/>
              <a:t>VITamin</a:t>
            </a:r>
            <a:r>
              <a:rPr lang="en-US" dirty="0" smtClean="0"/>
              <a:t> </a:t>
            </a:r>
            <a:r>
              <a:rPr lang="en-US" dirty="0"/>
              <a:t>D and OmegA-3 </a:t>
            </a:r>
            <a:r>
              <a:rPr lang="en-US" dirty="0" err="1"/>
              <a:t>TriaL</a:t>
            </a:r>
            <a:r>
              <a:rPr lang="en-US" dirty="0"/>
              <a:t> (VITAL</a:t>
            </a:r>
            <a:r>
              <a:rPr lang="en-US" dirty="0" smtClean="0"/>
              <a:t>) enrolled 25,000 participants and gave half 2000 IU/d vitamin D</a:t>
            </a:r>
            <a:r>
              <a:rPr lang="en-US" baseline="-25000" dirty="0" smtClean="0"/>
              <a:t>3</a:t>
            </a:r>
            <a:r>
              <a:rPr lang="en-US" dirty="0" smtClean="0"/>
              <a:t>.</a:t>
            </a:r>
          </a:p>
          <a:p>
            <a:r>
              <a:rPr lang="en-US" dirty="0" smtClean="0"/>
              <a:t>The Tufts D2d trial enrolled 2423 </a:t>
            </a:r>
            <a:r>
              <a:rPr lang="en-US" dirty="0" err="1" smtClean="0"/>
              <a:t>prediabetics</a:t>
            </a:r>
            <a:r>
              <a:rPr lang="en-US" dirty="0" smtClean="0"/>
              <a:t> and gave half 4000 IU/d vitamin D</a:t>
            </a:r>
            <a:r>
              <a:rPr lang="en-US" baseline="-25000" dirty="0" smtClean="0"/>
              <a:t>3</a:t>
            </a:r>
            <a:r>
              <a:rPr lang="en-US" dirty="0" smtClean="0"/>
              <a:t>.</a:t>
            </a:r>
          </a:p>
          <a:p>
            <a:r>
              <a:rPr lang="en-US" dirty="0" smtClean="0"/>
              <a:t>While the doses were too small and the baseline 25(OH)D levels high, secondary analyses found reduced risk of for cancer and diabetes for subgroups expected to benefit such as those with lower BMI.</a:t>
            </a:r>
          </a:p>
          <a:p>
            <a:r>
              <a:rPr lang="en-US" dirty="0" smtClean="0"/>
              <a:t>Grant and Boucher, N</a:t>
            </a:r>
            <a:r>
              <a:rPr lang="fr-FR" dirty="0" err="1" smtClean="0"/>
              <a:t>utrients</a:t>
            </a:r>
            <a:r>
              <a:rPr lang="fr-FR" dirty="0" smtClean="0"/>
              <a:t>.</a:t>
            </a:r>
            <a:r>
              <a:rPr lang="fr-FR" dirty="0"/>
              <a:t> </a:t>
            </a:r>
            <a:r>
              <a:rPr lang="fr-FR" dirty="0" smtClean="0"/>
              <a:t>2019;11(9</a:t>
            </a:r>
            <a:r>
              <a:rPr lang="fr-FR" dirty="0"/>
              <a:t>):2182</a:t>
            </a:r>
            <a:r>
              <a:rPr lang="fr-FR" dirty="0" smtClean="0"/>
              <a:t>. </a:t>
            </a:r>
            <a:r>
              <a:rPr lang="fr-FR" dirty="0"/>
              <a:t> </a:t>
            </a:r>
            <a:endParaRPr lang="fr-FR" dirty="0" smtClean="0"/>
          </a:p>
          <a:p>
            <a:r>
              <a:rPr lang="fr-FR" dirty="0" err="1" smtClean="0"/>
              <a:t>doi</a:t>
            </a:r>
            <a:r>
              <a:rPr lang="fr-FR" dirty="0"/>
              <a:t>: 10.3390/nu11092182.</a:t>
            </a:r>
            <a:endParaRPr lang="en-US" dirty="0"/>
          </a:p>
        </p:txBody>
      </p:sp>
      <p:sp>
        <p:nvSpPr>
          <p:cNvPr id="2" name="Title 1"/>
          <p:cNvSpPr>
            <a:spLocks noGrp="1"/>
          </p:cNvSpPr>
          <p:nvPr>
            <p:ph type="title"/>
          </p:nvPr>
        </p:nvSpPr>
        <p:spPr/>
        <p:txBody>
          <a:bodyPr/>
          <a:lstStyle/>
          <a:p>
            <a:r>
              <a:rPr lang="en-US" dirty="0" smtClean="0"/>
              <a:t>Recent large vitamin D RCTs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Who is at greater risk of COVID-19?</a:t>
            </a:r>
          </a:p>
          <a:p>
            <a:r>
              <a:rPr lang="en-US" dirty="0" smtClean="0"/>
              <a:t>Vitamin D mechanisms to reduce risk of infections</a:t>
            </a:r>
          </a:p>
          <a:p>
            <a:r>
              <a:rPr lang="en-US" dirty="0" smtClean="0"/>
              <a:t>Clinical trials of vitamin D and risk of acute respiratory tract infections</a:t>
            </a:r>
          </a:p>
          <a:p>
            <a:r>
              <a:rPr lang="en-US" dirty="0" smtClean="0"/>
              <a:t>Observational studies of COVID-19 with respect to vitamin D</a:t>
            </a:r>
          </a:p>
          <a:p>
            <a:r>
              <a:rPr lang="en-US" dirty="0" smtClean="0"/>
              <a:t>Other benefits of vitamin D</a:t>
            </a:r>
          </a:p>
          <a:p>
            <a:r>
              <a:rPr lang="en-US" dirty="0" smtClean="0"/>
              <a:t>Recommendations</a:t>
            </a:r>
          </a:p>
          <a:p>
            <a:endParaRPr lang="en-US" dirty="0"/>
          </a:p>
        </p:txBody>
      </p:sp>
      <p:sp>
        <p:nvSpPr>
          <p:cNvPr id="2" name="Title 1"/>
          <p:cNvSpPr>
            <a:spLocks noGrp="1"/>
          </p:cNvSpPr>
          <p:nvPr>
            <p:ph type="title"/>
          </p:nvPr>
        </p:nvSpPr>
        <p:spPr/>
        <p:txBody>
          <a:bodyPr/>
          <a:lstStyle/>
          <a:p>
            <a:r>
              <a:rPr lang="en-US" dirty="0" smtClean="0"/>
              <a:t>Outline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36 such trials are listed at </a:t>
            </a:r>
          </a:p>
          <a:p>
            <a:r>
              <a:rPr lang="en-US" dirty="0" smtClean="0"/>
              <a:t>https</a:t>
            </a:r>
            <a:r>
              <a:rPr lang="en-US" dirty="0" smtClean="0"/>
              <a:t>://clinicaltrials.gov/ct2/results?cond=COVID-19&amp;term=%22vitamin+D%22&amp;cntry=&amp;state=&amp;city=&amp;</a:t>
            </a:r>
            <a:r>
              <a:rPr lang="en-US" dirty="0" smtClean="0"/>
              <a:t>dist</a:t>
            </a:r>
          </a:p>
          <a:p>
            <a:endParaRPr lang="en-US" dirty="0" smtClean="0"/>
          </a:p>
          <a:p>
            <a:r>
              <a:rPr lang="en-US" dirty="0" smtClean="0"/>
              <a:t>https://vitamindwiki.com/COVID-19+treated+by+Vitamin+D+-+studies%2C+reports%2C+videos</a:t>
            </a:r>
            <a:endParaRPr lang="en-US" dirty="0"/>
          </a:p>
        </p:txBody>
      </p:sp>
      <p:sp>
        <p:nvSpPr>
          <p:cNvPr id="3" name="Title 2"/>
          <p:cNvSpPr>
            <a:spLocks noGrp="1"/>
          </p:cNvSpPr>
          <p:nvPr>
            <p:ph type="title"/>
          </p:nvPr>
        </p:nvSpPr>
        <p:spPr/>
        <p:txBody>
          <a:bodyPr>
            <a:normAutofit fontScale="90000"/>
          </a:bodyPr>
          <a:lstStyle/>
          <a:p>
            <a:r>
              <a:rPr lang="en-US" dirty="0" smtClean="0"/>
              <a:t>Proposed or In-progress Vitamin D Clinical Trials re: COVID-19</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For optimal protection against COVID-19, it is recommended that 25(OH)D level be above </a:t>
            </a:r>
            <a:r>
              <a:rPr lang="en-US" dirty="0" smtClean="0"/>
              <a:t>40 </a:t>
            </a:r>
            <a:r>
              <a:rPr lang="en-US" dirty="0" err="1" smtClean="0"/>
              <a:t>ng</a:t>
            </a:r>
            <a:r>
              <a:rPr lang="en-US" dirty="0" smtClean="0"/>
              <a:t>/ml (100 nmol/l).</a:t>
            </a:r>
            <a:endParaRPr lang="en-US" dirty="0" smtClean="0"/>
          </a:p>
          <a:p>
            <a:r>
              <a:rPr lang="en-US" dirty="0" smtClean="0"/>
              <a:t>To achieve that level could take 2000 to 10,000 IU/d vitamin D</a:t>
            </a:r>
            <a:r>
              <a:rPr lang="en-US" baseline="-25000" dirty="0" smtClean="0"/>
              <a:t>3</a:t>
            </a:r>
            <a:r>
              <a:rPr lang="en-US" dirty="0" smtClean="0"/>
              <a:t>.</a:t>
            </a:r>
          </a:p>
          <a:p>
            <a:r>
              <a:rPr lang="en-US" dirty="0" smtClean="0"/>
              <a:t>If one has not been supplementing with vitamin D, suggest first taking </a:t>
            </a:r>
            <a:r>
              <a:rPr lang="en-US" dirty="0" smtClean="0"/>
              <a:t>300,000 </a:t>
            </a:r>
            <a:r>
              <a:rPr lang="en-US" dirty="0" smtClean="0"/>
              <a:t>IU spread over a week or so.</a:t>
            </a:r>
          </a:p>
          <a:p>
            <a:r>
              <a:rPr lang="en-US" dirty="0" smtClean="0"/>
              <a:t>There is no risk of </a:t>
            </a:r>
            <a:r>
              <a:rPr lang="en-US" dirty="0" err="1" smtClean="0"/>
              <a:t>hypercalcemia</a:t>
            </a:r>
            <a:r>
              <a:rPr lang="en-US" dirty="0" smtClean="0"/>
              <a:t> or kidney stones or other adverse effects for these doses.</a:t>
            </a:r>
            <a:endParaRPr lang="en-US" dirty="0"/>
          </a:p>
        </p:txBody>
      </p:sp>
      <p:sp>
        <p:nvSpPr>
          <p:cNvPr id="2" name="Title 1"/>
          <p:cNvSpPr>
            <a:spLocks noGrp="1"/>
          </p:cNvSpPr>
          <p:nvPr>
            <p:ph type="title"/>
          </p:nvPr>
        </p:nvSpPr>
        <p:spPr/>
        <p:txBody>
          <a:bodyPr/>
          <a:lstStyle/>
          <a:p>
            <a:r>
              <a:rPr lang="en-US" dirty="0" smtClean="0"/>
              <a:t>Vitamin D </a:t>
            </a:r>
            <a:r>
              <a:rPr lang="en-US" dirty="0" smtClean="0"/>
              <a:t>Recommendations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Magnesium is used by vitamin D during the conversions to 25(OH)D and 1,25(OH)</a:t>
            </a:r>
            <a:r>
              <a:rPr lang="en-US" baseline="-25000" dirty="0" smtClean="0"/>
              <a:t>2</a:t>
            </a:r>
            <a:r>
              <a:rPr lang="en-US" dirty="0" smtClean="0"/>
              <a:t>D</a:t>
            </a:r>
            <a:r>
              <a:rPr lang="en-US" baseline="-25000" dirty="0" smtClean="0"/>
              <a:t>3</a:t>
            </a:r>
            <a:r>
              <a:rPr lang="en-US" dirty="0" smtClean="0"/>
              <a:t>.</a:t>
            </a:r>
          </a:p>
          <a:p>
            <a:r>
              <a:rPr lang="en-US" dirty="0" smtClean="0"/>
              <a:t>Magnesium also has many other health benefits.</a:t>
            </a:r>
          </a:p>
          <a:p>
            <a:r>
              <a:rPr lang="en-US" dirty="0" smtClean="0"/>
              <a:t>Consider supplementing with 400 mg/d with </a:t>
            </a:r>
            <a:r>
              <a:rPr lang="en-US" dirty="0" err="1" smtClean="0"/>
              <a:t>MgCl</a:t>
            </a:r>
            <a:r>
              <a:rPr lang="en-US" dirty="0" smtClean="0"/>
              <a:t>, Mg citrate, or Mg </a:t>
            </a:r>
            <a:r>
              <a:rPr lang="en-US" dirty="0" err="1" smtClean="0"/>
              <a:t>glycinate</a:t>
            </a:r>
            <a:r>
              <a:rPr lang="en-US" dirty="0" smtClean="0"/>
              <a:t>.</a:t>
            </a:r>
          </a:p>
          <a:p>
            <a:r>
              <a:rPr lang="en-US" dirty="0" smtClean="0">
                <a:hlinkClick r:id="rId2"/>
              </a:rPr>
              <a:t/>
            </a:r>
            <a:br>
              <a:rPr lang="en-US" dirty="0" smtClean="0">
                <a:hlinkClick r:id="rId2"/>
              </a:rPr>
            </a:br>
            <a:r>
              <a:rPr lang="en-US" dirty="0" smtClean="0"/>
              <a:t> </a:t>
            </a:r>
            <a:r>
              <a:rPr lang="en-US" dirty="0" err="1" smtClean="0"/>
              <a:t>Kostov</a:t>
            </a:r>
            <a:r>
              <a:rPr lang="en-US" dirty="0" smtClean="0"/>
              <a:t> K, </a:t>
            </a:r>
            <a:r>
              <a:rPr lang="en-US" dirty="0" err="1" smtClean="0"/>
              <a:t>Halacheva</a:t>
            </a:r>
            <a:r>
              <a:rPr lang="en-US" dirty="0" smtClean="0"/>
              <a:t> L. Role of Magnesium Deficiency in Promoting Atherosclerosis, Endothelial Dysfunction, and Arterial Stiffening as Risk Factors for Hypertension.  </a:t>
            </a:r>
            <a:r>
              <a:rPr lang="en-US" dirty="0" err="1" smtClean="0"/>
              <a:t>Int</a:t>
            </a:r>
            <a:r>
              <a:rPr lang="en-US" dirty="0" smtClean="0"/>
              <a:t> J Mol Sci. 2018;19(6):1724. </a:t>
            </a:r>
          </a:p>
          <a:p>
            <a:endParaRPr lang="en-US" dirty="0" smtClean="0"/>
          </a:p>
        </p:txBody>
      </p:sp>
      <p:sp>
        <p:nvSpPr>
          <p:cNvPr id="2" name="Title 1"/>
          <p:cNvSpPr>
            <a:spLocks noGrp="1"/>
          </p:cNvSpPr>
          <p:nvPr>
            <p:ph type="title"/>
          </p:nvPr>
        </p:nvSpPr>
        <p:spPr/>
        <p:txBody>
          <a:bodyPr/>
          <a:lstStyle/>
          <a:p>
            <a:r>
              <a:rPr lang="en-US" dirty="0" smtClean="0"/>
              <a:t>Magnesium</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William B. Grant, Ph.D.</a:t>
            </a:r>
          </a:p>
          <a:p>
            <a:pPr lvl="1"/>
            <a:r>
              <a:rPr lang="en-US" dirty="0" smtClean="0"/>
              <a:t>wbgrant@infionline.net</a:t>
            </a:r>
          </a:p>
          <a:p>
            <a:pPr lvl="1"/>
            <a:r>
              <a:rPr lang="en-US" dirty="0" smtClean="0"/>
              <a:t>www.sunarc.org</a:t>
            </a:r>
          </a:p>
          <a:p>
            <a:pPr lvl="1"/>
            <a:r>
              <a:rPr lang="en-US" dirty="0" smtClean="0"/>
              <a:t>@wbgrant2</a:t>
            </a:r>
          </a:p>
          <a:p>
            <a:r>
              <a:rPr lang="en-US" dirty="0" smtClean="0"/>
              <a:t>www.grassrootshealth.net</a:t>
            </a:r>
          </a:p>
          <a:p>
            <a:r>
              <a:rPr lang="en-US" dirty="0" smtClean="0"/>
              <a:t>https://vitamindwiki.com/</a:t>
            </a:r>
          </a:p>
          <a:p>
            <a:r>
              <a:rPr lang="en-US" dirty="0" smtClean="0"/>
              <a:t>https://scholar.google.com/</a:t>
            </a:r>
          </a:p>
          <a:p>
            <a:r>
              <a:rPr lang="en-US" dirty="0" smtClean="0"/>
              <a:t>https://pubmed.ncbi.nlm.nih.gov/</a:t>
            </a:r>
          </a:p>
          <a:p>
            <a:endParaRPr lang="en-US" dirty="0"/>
          </a:p>
        </p:txBody>
      </p:sp>
      <p:sp>
        <p:nvSpPr>
          <p:cNvPr id="3" name="Title 2"/>
          <p:cNvSpPr>
            <a:spLocks noGrp="1"/>
          </p:cNvSpPr>
          <p:nvPr>
            <p:ph type="title"/>
          </p:nvPr>
        </p:nvSpPr>
        <p:spPr/>
        <p:txBody>
          <a:bodyPr/>
          <a:lstStyle/>
          <a:p>
            <a:r>
              <a:rPr lang="en-US" dirty="0" smtClean="0"/>
              <a:t>For further information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elderly</a:t>
            </a:r>
          </a:p>
          <a:p>
            <a:r>
              <a:rPr lang="en-US" dirty="0" smtClean="0"/>
              <a:t>Those with chronic diseases such as cardiovascular disease, diabetes, and hypertension</a:t>
            </a:r>
          </a:p>
          <a:p>
            <a:r>
              <a:rPr lang="en-US" dirty="0" smtClean="0"/>
              <a:t>Dark-skinned people living at mid and high latitudes</a:t>
            </a:r>
          </a:p>
          <a:p>
            <a:r>
              <a:rPr lang="en-US" dirty="0" smtClean="0"/>
              <a:t>People in crowded conditions including nursing homes, prisons, factories.</a:t>
            </a:r>
          </a:p>
          <a:p>
            <a:r>
              <a:rPr lang="en-US" dirty="0" smtClean="0"/>
              <a:t>Smokers, living in polluted environments.</a:t>
            </a:r>
            <a:endParaRPr lang="en-US" dirty="0"/>
          </a:p>
        </p:txBody>
      </p:sp>
      <p:sp>
        <p:nvSpPr>
          <p:cNvPr id="2" name="Title 1"/>
          <p:cNvSpPr>
            <a:spLocks noGrp="1"/>
          </p:cNvSpPr>
          <p:nvPr>
            <p:ph type="title"/>
          </p:nvPr>
        </p:nvSpPr>
        <p:spPr/>
        <p:txBody>
          <a:bodyPr>
            <a:normAutofit fontScale="90000"/>
          </a:bodyPr>
          <a:lstStyle/>
          <a:p>
            <a:r>
              <a:rPr lang="en-US" dirty="0" smtClean="0"/>
              <a:t>Those at greater risk of COVID-19</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One of the ways vitamin D reduces risk of viral and bacterial infectious diseases is through stimulating the macrophages (white blood cells) to release </a:t>
            </a:r>
            <a:r>
              <a:rPr lang="en-US" dirty="0" err="1" smtClean="0"/>
              <a:t>cathelicidin</a:t>
            </a:r>
            <a:r>
              <a:rPr lang="en-US" dirty="0" smtClean="0"/>
              <a:t> and </a:t>
            </a:r>
            <a:r>
              <a:rPr lang="en-US" dirty="0" err="1" smtClean="0"/>
              <a:t>defensins</a:t>
            </a:r>
            <a:r>
              <a:rPr lang="en-US" dirty="0" smtClean="0"/>
              <a:t>.</a:t>
            </a:r>
          </a:p>
          <a:p>
            <a:r>
              <a:rPr lang="en-US" dirty="0" smtClean="0"/>
              <a:t>They have anti-microbial and anti-</a:t>
            </a:r>
            <a:r>
              <a:rPr lang="en-US" dirty="0" err="1" smtClean="0"/>
              <a:t>endotoxin</a:t>
            </a:r>
            <a:r>
              <a:rPr lang="en-US" dirty="0" smtClean="0"/>
              <a:t> properties.</a:t>
            </a:r>
          </a:p>
          <a:p>
            <a:r>
              <a:rPr lang="en-US" dirty="0" smtClean="0"/>
              <a:t>They were shown to reduce risk of TB in 2006.</a:t>
            </a:r>
            <a:endParaRPr lang="en-US" dirty="0"/>
          </a:p>
        </p:txBody>
      </p:sp>
      <p:sp>
        <p:nvSpPr>
          <p:cNvPr id="2" name="Title 1"/>
          <p:cNvSpPr>
            <a:spLocks noGrp="1"/>
          </p:cNvSpPr>
          <p:nvPr>
            <p:ph type="title"/>
          </p:nvPr>
        </p:nvSpPr>
        <p:spPr/>
        <p:txBody>
          <a:bodyPr>
            <a:normAutofit fontScale="90000"/>
          </a:bodyPr>
          <a:lstStyle/>
          <a:p>
            <a:r>
              <a:rPr lang="en-US" dirty="0" smtClean="0"/>
              <a:t>Vitamin D reduces survival and replication of viruses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The body’s innate immune system generally fights viral infections by releasing cytokines. In the case of influenza and SARS-CoV-2 viruses, the production of cytokines becomes so intense that it is called a “cytokine storm”.</a:t>
            </a:r>
          </a:p>
          <a:p>
            <a:r>
              <a:rPr lang="en-US" dirty="0" smtClean="0"/>
              <a:t>This cytokine storm damages the lining of the lungs and other organs. It is a major cause of injury for COVID-19.</a:t>
            </a:r>
          </a:p>
          <a:p>
            <a:r>
              <a:rPr lang="en-US" dirty="0" smtClean="0"/>
              <a:t>Vitamin D reduces production of pro-inflammatory cytokines and increases production of anti-inflammatory cytokines.</a:t>
            </a:r>
            <a:endParaRPr lang="en-US" dirty="0"/>
          </a:p>
        </p:txBody>
      </p:sp>
      <p:sp>
        <p:nvSpPr>
          <p:cNvPr id="2" name="Title 1"/>
          <p:cNvSpPr>
            <a:spLocks noGrp="1"/>
          </p:cNvSpPr>
          <p:nvPr>
            <p:ph type="title"/>
          </p:nvPr>
        </p:nvSpPr>
        <p:spPr/>
        <p:txBody>
          <a:bodyPr>
            <a:normAutofit fontScale="90000"/>
          </a:bodyPr>
          <a:lstStyle/>
          <a:p>
            <a:r>
              <a:rPr lang="en-US" dirty="0" smtClean="0"/>
              <a:t>Vitamin D reduces risk of the “Cytokine Storm”</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The U.S. Public Health Agency canvassed homes in 12 U.S. communities for case-fatality data.</a:t>
            </a:r>
          </a:p>
          <a:p>
            <a:r>
              <a:rPr lang="en-US" dirty="0" smtClean="0"/>
              <a:t>During this event, those living in the SW states had lower case-fatality rates from influenza followed by pneumonia than those living in the NE states.</a:t>
            </a:r>
          </a:p>
          <a:p>
            <a:r>
              <a:rPr lang="en-US" dirty="0" smtClean="0"/>
              <a:t>It was hypothesized that solar UVB production of vitamin D reduced the cytokine storm, thus reducing the risk of damage to the linings of the lungs and, hence, the risk of pneumonia.</a:t>
            </a:r>
          </a:p>
          <a:p>
            <a:endParaRPr lang="en-US" dirty="0" smtClean="0"/>
          </a:p>
          <a:p>
            <a:r>
              <a:rPr lang="en-US" dirty="0" smtClean="0"/>
              <a:t>Grant WB, </a:t>
            </a:r>
            <a:r>
              <a:rPr lang="en-US" dirty="0" err="1" smtClean="0"/>
              <a:t>Giovannucci</a:t>
            </a:r>
            <a:r>
              <a:rPr lang="en-US" dirty="0" smtClean="0"/>
              <a:t> E. </a:t>
            </a:r>
            <a:r>
              <a:rPr lang="en-US" dirty="0" err="1" smtClean="0"/>
              <a:t>Dermatoendocrinol</a:t>
            </a:r>
            <a:r>
              <a:rPr lang="en-US" dirty="0" smtClean="0"/>
              <a:t>. 2009;1(4):215-9.</a:t>
            </a:r>
            <a:endParaRPr lang="en-US" b="1" dirty="0" smtClean="0"/>
          </a:p>
          <a:p>
            <a:endParaRPr lang="en-US" dirty="0"/>
          </a:p>
        </p:txBody>
      </p:sp>
      <p:sp>
        <p:nvSpPr>
          <p:cNvPr id="3" name="Title 2"/>
          <p:cNvSpPr>
            <a:spLocks noGrp="1"/>
          </p:cNvSpPr>
          <p:nvPr>
            <p:ph type="title"/>
          </p:nvPr>
        </p:nvSpPr>
        <p:spPr/>
        <p:txBody>
          <a:bodyPr>
            <a:normAutofit fontScale="90000"/>
          </a:bodyPr>
          <a:lstStyle/>
          <a:p>
            <a:r>
              <a:rPr lang="en-US" dirty="0" smtClean="0"/>
              <a:t>Pandemic influenza 1918-9 in the USA</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a:t>Angiotensin</a:t>
            </a:r>
            <a:r>
              <a:rPr lang="en-US" dirty="0"/>
              <a:t>-converting enzyme 2 (ACE2</a:t>
            </a:r>
            <a:r>
              <a:rPr lang="en-US" dirty="0" smtClean="0"/>
              <a:t>)</a:t>
            </a:r>
            <a:r>
              <a:rPr lang="en-US" dirty="0"/>
              <a:t> is an enzyme attached to the cell membranes of cells in the lungs, arteries, heart, kidney, and </a:t>
            </a:r>
            <a:r>
              <a:rPr lang="en-US" dirty="0" smtClean="0"/>
              <a:t>intestines.</a:t>
            </a:r>
          </a:p>
          <a:p>
            <a:r>
              <a:rPr lang="en-US" dirty="0"/>
              <a:t>ACE2 counters the activity of the related </a:t>
            </a:r>
            <a:r>
              <a:rPr lang="en-US" dirty="0" err="1"/>
              <a:t>angiotensin</a:t>
            </a:r>
            <a:r>
              <a:rPr lang="en-US" dirty="0"/>
              <a:t>-converting enzyme (ACE)</a:t>
            </a:r>
            <a:endParaRPr lang="en-US" dirty="0" smtClean="0"/>
          </a:p>
          <a:p>
            <a:r>
              <a:rPr lang="en-US" dirty="0" smtClean="0"/>
              <a:t>ACE2 decreases with age and with prevalence of chronic diseases.</a:t>
            </a:r>
          </a:p>
          <a:p>
            <a:r>
              <a:rPr lang="en-US" dirty="0" smtClean="0"/>
              <a:t>SARS-CoV-2 reduces ACE2 concentrations.</a:t>
            </a:r>
          </a:p>
          <a:p>
            <a:r>
              <a:rPr lang="en-US" dirty="0" smtClean="0"/>
              <a:t>Vitamin D increases ACE2.</a:t>
            </a:r>
          </a:p>
          <a:p>
            <a:endParaRPr lang="en-US" dirty="0"/>
          </a:p>
        </p:txBody>
      </p:sp>
      <p:sp>
        <p:nvSpPr>
          <p:cNvPr id="2" name="Title 1"/>
          <p:cNvSpPr>
            <a:spLocks noGrp="1"/>
          </p:cNvSpPr>
          <p:nvPr>
            <p:ph type="title"/>
          </p:nvPr>
        </p:nvSpPr>
        <p:spPr/>
        <p:txBody>
          <a:bodyPr/>
          <a:lstStyle/>
          <a:p>
            <a:r>
              <a:rPr lang="en-US" dirty="0" smtClean="0"/>
              <a:t>Vitamin D increases ACE2</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“Among those receiving daily or weekly vitamin D, protective effects were stronger in those with baseline 25-hydroxyvitamin D levels &lt;25 nmol/L (adjusted odds ratio 0.30, 0.17 to 0.53) than in those with baseline 25-hydroxyvitamin D levels ≥25 nmol/L (adjusted odds ratio 0.75, 0.60 to 0.95; P for interaction=0.006).”</a:t>
            </a:r>
          </a:p>
          <a:p>
            <a:r>
              <a:rPr lang="en-US" dirty="0"/>
              <a:t>Martineau AR, </a:t>
            </a:r>
            <a:r>
              <a:rPr lang="en-US" dirty="0" err="1"/>
              <a:t>Jolliffe</a:t>
            </a:r>
            <a:r>
              <a:rPr lang="en-US" dirty="0"/>
              <a:t> DA, et al. Vitamin D supplementation to prevent acute respiratory tract infections: systematic review and meta-analysis of individual participant data</a:t>
            </a:r>
            <a:r>
              <a:rPr lang="en-US" u="sng" dirty="0"/>
              <a:t>.</a:t>
            </a:r>
            <a:r>
              <a:rPr lang="en-US" dirty="0"/>
              <a:t> BMJ. 2017 Feb 15;356:i6583. </a:t>
            </a:r>
            <a:endParaRPr lang="en-US" dirty="0" smtClean="0"/>
          </a:p>
          <a:p>
            <a:r>
              <a:rPr lang="en-US" dirty="0" smtClean="0"/>
              <a:t>https</a:t>
            </a:r>
            <a:r>
              <a:rPr lang="en-US" dirty="0"/>
              <a:t>://www.bmj.com/content/356/bmj.i6583</a:t>
            </a:r>
          </a:p>
          <a:p>
            <a:endParaRPr lang="en-US" dirty="0"/>
          </a:p>
        </p:txBody>
      </p:sp>
      <p:sp>
        <p:nvSpPr>
          <p:cNvPr id="2" name="Title 1"/>
          <p:cNvSpPr>
            <a:spLocks noGrp="1"/>
          </p:cNvSpPr>
          <p:nvPr>
            <p:ph type="title"/>
          </p:nvPr>
        </p:nvSpPr>
        <p:spPr>
          <a:xfrm>
            <a:off x="457200" y="228600"/>
            <a:ext cx="8229600" cy="1189038"/>
          </a:xfrm>
        </p:spPr>
        <p:txBody>
          <a:bodyPr>
            <a:normAutofit fontScale="90000"/>
          </a:bodyPr>
          <a:lstStyle/>
          <a:p>
            <a:r>
              <a:rPr lang="en-US" dirty="0" smtClean="0"/>
              <a:t>Vitamin D clinical trials re: acute respiratory tract infections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There have been several observational studies regarding serum 25(OH)D concentrations and severity of COVID-19.</a:t>
            </a:r>
          </a:p>
          <a:p>
            <a:r>
              <a:rPr lang="en-US" dirty="0" smtClean="0"/>
              <a:t>They were conducted in Belgium, Israel, Switzerland, UK, and the USA.</a:t>
            </a:r>
          </a:p>
          <a:p>
            <a:r>
              <a:rPr lang="en-US" dirty="0" smtClean="0"/>
              <a:t>Brief summaries of the findings and links to these studies follow.</a:t>
            </a:r>
            <a:endParaRPr lang="en-US" dirty="0"/>
          </a:p>
        </p:txBody>
      </p:sp>
      <p:sp>
        <p:nvSpPr>
          <p:cNvPr id="3" name="Title 2"/>
          <p:cNvSpPr>
            <a:spLocks noGrp="1"/>
          </p:cNvSpPr>
          <p:nvPr>
            <p:ph type="title"/>
          </p:nvPr>
        </p:nvSpPr>
        <p:spPr/>
        <p:txBody>
          <a:bodyPr>
            <a:normAutofit/>
          </a:bodyPr>
          <a:lstStyle/>
          <a:p>
            <a:r>
              <a:rPr lang="en-US" sz="3200" dirty="0" smtClean="0"/>
              <a:t>Observational Studies of COVID-19 vs. Serum 25(OH)D Concentrations</a:t>
            </a:r>
            <a:endParaRPr lang="en-US"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242</TotalTime>
  <Words>1618</Words>
  <Application>Microsoft Office PowerPoint</Application>
  <PresentationFormat>On-screen Show (4:3)</PresentationFormat>
  <Paragraphs>118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Concourse</vt:lpstr>
      <vt:lpstr>Could Vitamin D Prevent  COVID-19?</vt:lpstr>
      <vt:lpstr>Outline</vt:lpstr>
      <vt:lpstr>Those at greater risk of COVID-19</vt:lpstr>
      <vt:lpstr>Vitamin D reduces survival and replication of viruses</vt:lpstr>
      <vt:lpstr>Vitamin D reduces risk of the “Cytokine Storm”</vt:lpstr>
      <vt:lpstr>Pandemic influenza 1918-9 in the USA</vt:lpstr>
      <vt:lpstr>Vitamin D increases ACE2</vt:lpstr>
      <vt:lpstr>Vitamin D clinical trials re: acute respiratory tract infections</vt:lpstr>
      <vt:lpstr>Observational Studies of COVID-19 vs. Serum 25(OH)D Concentrations</vt:lpstr>
      <vt:lpstr>COVID-19, Chicago</vt:lpstr>
      <vt:lpstr>COVID-19, Switzerland</vt:lpstr>
      <vt:lpstr>COVID-19, Israel</vt:lpstr>
      <vt:lpstr>COVID-19, Belgium</vt:lpstr>
      <vt:lpstr>Low Serum 25[OH]D Levels in Patients Hospitalised With COVID-19</vt:lpstr>
      <vt:lpstr>Hill’s criteria for causality in a biological system</vt:lpstr>
      <vt:lpstr>Hill’s criteria applied to vitamin D and COVID-19</vt:lpstr>
      <vt:lpstr>Other benefits of vitamin D</vt:lpstr>
      <vt:lpstr>Vitamin D clinical trials</vt:lpstr>
      <vt:lpstr>Recent large vitamin D RCTs</vt:lpstr>
      <vt:lpstr>Proposed or In-progress Vitamin D Clinical Trials re: COVID-19</vt:lpstr>
      <vt:lpstr>Vitamin D Recommendations</vt:lpstr>
      <vt:lpstr>Magnesium</vt:lpstr>
      <vt:lpstr>For further information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Could Vitamin D Prevent  COVID-19?</dc:title>
  <dc:creator>User</dc:creator>
  <cp:lastModifiedBy>User</cp:lastModifiedBy>
  <cp:revision>33</cp:revision>
  <dcterms:created xsi:type="dcterms:W3CDTF">2020-06-26T14:46:52Z</dcterms:created>
  <dcterms:modified xsi:type="dcterms:W3CDTF">2020-08-03T16:37:29Z</dcterms:modified>
</cp:coreProperties>
</file>